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3" r:id="rId2"/>
    <p:sldMasterId id="2147483675" r:id="rId3"/>
  </p:sldMasterIdLst>
  <p:notesMasterIdLst>
    <p:notesMasterId r:id="rId25"/>
  </p:notesMasterIdLst>
  <p:sldIdLst>
    <p:sldId id="256" r:id="rId4"/>
    <p:sldId id="258" r:id="rId5"/>
    <p:sldId id="260" r:id="rId6"/>
    <p:sldId id="283" r:id="rId7"/>
    <p:sldId id="285" r:id="rId8"/>
    <p:sldId id="286" r:id="rId9"/>
    <p:sldId id="264" r:id="rId10"/>
    <p:sldId id="268" r:id="rId11"/>
    <p:sldId id="269" r:id="rId12"/>
    <p:sldId id="27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1" r:id="rId22"/>
    <p:sldId id="282" r:id="rId23"/>
    <p:sldId id="280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2C2F6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5" autoAdjust="0"/>
    <p:restoredTop sz="90573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000593-1C5A-4745-830E-72B34F836C2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02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CD78C-BA5B-419C-AA84-78FC95B1EE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Just contact </a:t>
            </a:r>
            <a:r>
              <a:rPr lang="nl-NL" dirty="0" err="1" smtClean="0"/>
              <a:t>everybody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partner’s</a:t>
            </a:r>
            <a:r>
              <a:rPr lang="nl-NL" dirty="0" smtClean="0"/>
              <a:t> </a:t>
            </a:r>
            <a:r>
              <a:rPr lang="nl-NL" dirty="0" err="1" smtClean="0"/>
              <a:t>contacts</a:t>
            </a:r>
            <a:r>
              <a:rPr lang="nl-NL" dirty="0" smtClean="0"/>
              <a:t> (but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probably</a:t>
            </a:r>
            <a:r>
              <a:rPr lang="nl-NL" dirty="0" smtClean="0"/>
              <a:t> have </a:t>
            </a:r>
            <a:r>
              <a:rPr lang="nl-NL" dirty="0" err="1" smtClean="0"/>
              <a:t>to</a:t>
            </a:r>
            <a:r>
              <a:rPr lang="nl-NL" dirty="0" smtClean="0"/>
              <a:t> do the </a:t>
            </a:r>
            <a:r>
              <a:rPr lang="nl-NL" dirty="0" err="1" smtClean="0"/>
              <a:t>footwork</a:t>
            </a:r>
            <a:r>
              <a:rPr lang="nl-NL" dirty="0" smtClean="0"/>
              <a:t>)</a:t>
            </a:r>
          </a:p>
          <a:p>
            <a:r>
              <a:rPr lang="nl-NL" dirty="0" smtClean="0"/>
              <a:t>Have </a:t>
            </a:r>
            <a:r>
              <a:rPr lang="nl-NL" dirty="0" err="1" smtClean="0"/>
              <a:t>your</a:t>
            </a:r>
            <a:r>
              <a:rPr lang="nl-NL" dirty="0" smtClean="0"/>
              <a:t> story</a:t>
            </a:r>
            <a:r>
              <a:rPr lang="nl-NL" baseline="0" dirty="0" smtClean="0"/>
              <a:t> ready (elevator pitch)</a:t>
            </a:r>
          </a:p>
          <a:p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do the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people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constantly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tell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a </a:t>
            </a:r>
            <a:r>
              <a:rPr lang="nl-NL" baseline="0" dirty="0" err="1" smtClean="0"/>
              <a:t>great</a:t>
            </a:r>
            <a:r>
              <a:rPr lang="nl-NL" baseline="0" dirty="0" smtClean="0"/>
              <a:t> job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are </a:t>
            </a:r>
            <a:r>
              <a:rPr lang="nl-NL" baseline="0" dirty="0" err="1" smtClean="0"/>
              <a:t>doing</a:t>
            </a:r>
            <a:r>
              <a:rPr lang="nl-NL" baseline="0" dirty="0" smtClean="0"/>
              <a:t> (</a:t>
            </a:r>
            <a:r>
              <a:rPr lang="nl-NL" baseline="0" dirty="0" err="1" smtClean="0"/>
              <a:t>probably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mostly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because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don’t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do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themselves</a:t>
            </a:r>
            <a:r>
              <a:rPr lang="nl-NL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Universities</a:t>
            </a:r>
            <a:r>
              <a:rPr lang="nl-NL" dirty="0" smtClean="0"/>
              <a:t> are (</a:t>
            </a:r>
            <a:r>
              <a:rPr lang="nl-NL" dirty="0" err="1" smtClean="0"/>
              <a:t>too</a:t>
            </a:r>
            <a:r>
              <a:rPr lang="nl-NL" dirty="0" smtClean="0"/>
              <a:t>) easy</a:t>
            </a:r>
          </a:p>
          <a:p>
            <a:r>
              <a:rPr lang="nl-NL" dirty="0" smtClean="0"/>
              <a:t>European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experience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know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</a:t>
            </a:r>
            <a:r>
              <a:rPr lang="nl-NL" baseline="0" dirty="0" smtClean="0"/>
              <a:t> the game; the EC </a:t>
            </a:r>
            <a:r>
              <a:rPr lang="nl-NL" baseline="0" dirty="0" err="1" smtClean="0"/>
              <a:t>likes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it</a:t>
            </a:r>
            <a:endParaRPr lang="nl-NL" baseline="0" dirty="0" smtClean="0"/>
          </a:p>
          <a:p>
            <a:r>
              <a:rPr lang="nl-NL" dirty="0" smtClean="0"/>
              <a:t>The consortium is </a:t>
            </a:r>
            <a:r>
              <a:rPr lang="nl-NL" dirty="0" err="1" smtClean="0"/>
              <a:t>one</a:t>
            </a:r>
            <a:r>
              <a:rPr lang="nl-NL" dirty="0" smtClean="0"/>
              <a:t> of the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evaluation</a:t>
            </a:r>
            <a:r>
              <a:rPr lang="nl-NL" dirty="0" smtClean="0"/>
              <a:t>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9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224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22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Your</a:t>
            </a:r>
            <a:r>
              <a:rPr lang="nl-NL" dirty="0" smtClean="0"/>
              <a:t> project is the best </a:t>
            </a:r>
            <a:r>
              <a:rPr lang="nl-NL" dirty="0" err="1" smtClean="0"/>
              <a:t>thing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ever </a:t>
            </a:r>
            <a:r>
              <a:rPr lang="nl-NL" dirty="0" err="1" smtClean="0"/>
              <a:t>happened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Europe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224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322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Lot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work</a:t>
            </a:r>
            <a:endParaRPr lang="nl-NL" baseline="0" dirty="0" smtClean="0"/>
          </a:p>
          <a:p>
            <a:r>
              <a:rPr lang="nl-NL" baseline="0" dirty="0" err="1" smtClean="0"/>
              <a:t>Also</a:t>
            </a:r>
            <a:r>
              <a:rPr lang="nl-NL" baseline="0" dirty="0" smtClean="0"/>
              <a:t> </a:t>
            </a:r>
            <a:r>
              <a:rPr lang="nl-NL" baseline="0" smtClean="0"/>
              <a:t>fun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0593-1C5A-4745-830E-72B34F836C22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9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338D8-5BBD-4E9C-A112-36847C3F96A2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F818B-F44F-4F73-BDA9-AA15539ACE2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8" y="424543"/>
            <a:ext cx="777137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2727" y="1730829"/>
            <a:ext cx="3824112" cy="46373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991" y="1730829"/>
            <a:ext cx="3824111" cy="2253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991" y="4114800"/>
            <a:ext cx="3824111" cy="2253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38545" y="6433457"/>
            <a:ext cx="1539394" cy="304800"/>
          </a:xfrm>
          <a:prstGeom prst="rect">
            <a:avLst/>
          </a:prstGeom>
        </p:spPr>
        <p:txBody>
          <a:bodyPr lIns="75749" tIns="37874" rIns="75749" bIns="37874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48438"/>
            <a:ext cx="609600" cy="187325"/>
          </a:xfrm>
          <a:ln/>
        </p:spPr>
        <p:txBody>
          <a:bodyPr/>
          <a:lstStyle>
            <a:lvl1pPr>
              <a:defRPr/>
            </a:lvl1pPr>
          </a:lstStyle>
          <a:p>
            <a:fld id="{750F818B-F44F-4F73-BDA9-AA15539ACE2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8" y="424543"/>
            <a:ext cx="7771374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92728" y="1730829"/>
            <a:ext cx="7771374" cy="463731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8545" y="6433457"/>
            <a:ext cx="1539394" cy="304800"/>
          </a:xfrm>
          <a:prstGeom prst="rect">
            <a:avLst/>
          </a:prstGeom>
        </p:spPr>
        <p:txBody>
          <a:bodyPr lIns="75749" tIns="37874" rIns="75749" bIns="37874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43888" y="6548438"/>
            <a:ext cx="609600" cy="187325"/>
          </a:xfrm>
          <a:ln/>
        </p:spPr>
        <p:txBody>
          <a:bodyPr/>
          <a:lstStyle>
            <a:lvl1pPr>
              <a:defRPr/>
            </a:lvl1pPr>
          </a:lstStyle>
          <a:p>
            <a:fld id="{750F818B-F44F-4F73-BDA9-AA15539ACE2A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F84FD6D-467E-4A09-B52C-97F0E26CB0B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D0EDC08-1BF5-474D-A56B-3A6AFE8EBA5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56F73C7-379D-44E1-AF1F-B30E35F739B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E7A9FDD-4BBC-4166-A894-2570D07A8D3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287BD21-2490-4A76-A670-BFE1C48012D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D5665-E9DA-41C1-BC4E-CAB44549960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E71A76B-1BA9-4F37-9BDE-7202A27CA4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2EBA8E62-06EC-4FB4-825D-8389D9E7154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EF6A25D-12CA-4C26-9243-D9C7E6E943B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345A3BC-EA00-43C8-89C5-7AE61020C27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333DB6E0-B992-429D-B586-1070D7130C4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4D2628E-9774-4555-A9D6-7CEEBE687D1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A676EDC-B4E6-436F-8CE6-268686C7795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7A9C60D-25C0-45D1-9934-87E1C33C7F7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EF03D64-10CD-47EE-9F29-D701EB3496B9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5674E-99D1-4601-AB4E-2B00A247354D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1236288-6C48-4156-97D2-DBD6E1EC0D9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5569BD0-793E-4FC3-8617-09C81F53112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2EE8E9D-4DF6-43FD-BEDD-A467CFF9638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DB208FF-2A89-48FE-8B3E-B725A302CAB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D301E87-7419-4E50-83C1-E042CC82BB1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DA547B3-E382-41B9-B126-95B1AF097257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C052C-2AD5-401A-80AD-84EE7A72DD8F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92ACE-72F6-409D-9BCC-7DD8C5E67A2C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432019-6725-44AC-92C5-78BB0487F47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AABEF-41BB-47EB-9310-1CA65214934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D834C-0D45-4F1B-9C63-DAB5AA6C7E9E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2B312F-F355-4088-A4C5-C80D85CCC896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pic>
        <p:nvPicPr>
          <p:cNvPr id="1028" name="Picture 10" descr="date ba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3CCDA0D-92DC-4F8B-9313-7DB68E483208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030" name="Picture 12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2875" y="6410325"/>
            <a:ext cx="1693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36575" indent="-2667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090613" indent="-279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1349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93211ED8-23EB-48EA-8B83-0855931E737E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319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3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nl-NL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PAGE </a:t>
            </a:r>
            <a:fld id="{040B3A44-6EA5-4E13-93F8-A6EEEDA4567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5607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34988" indent="-265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2pPr>
      <a:lvl3pPr marL="814388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3pPr>
      <a:lvl4pPr marL="1069975" indent="-254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4pPr>
      <a:lvl5pPr marL="1349375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  <a:ea typeface="ＭＳ Ｐゴシック" pitchFamily="-111" charset="-128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20.jpeg"/><Relationship Id="rId5" Type="http://schemas.openxmlformats.org/officeDocument/2006/relationships/image" Target="../media/image11.gif"/><Relationship Id="rId10" Type="http://schemas.openxmlformats.org/officeDocument/2006/relationships/image" Target="../media/image19.jpeg"/><Relationship Id="rId4" Type="http://schemas.openxmlformats.org/officeDocument/2006/relationships/image" Target="../media/image10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619250"/>
            <a:ext cx="5833020" cy="1470025"/>
          </a:xfrm>
        </p:spPr>
        <p:txBody>
          <a:bodyPr/>
          <a:lstStyle/>
          <a:p>
            <a:r>
              <a:rPr lang="nl-NL" sz="3000" dirty="0" smtClean="0"/>
              <a:t>GET Service</a:t>
            </a:r>
            <a:br>
              <a:rPr lang="nl-NL" sz="3000" dirty="0" smtClean="0"/>
            </a:br>
            <a:r>
              <a:rPr lang="nl-NL" sz="3000" dirty="0" smtClean="0"/>
              <a:t>Project </a:t>
            </a:r>
            <a:r>
              <a:rPr lang="nl-NL" sz="3000" dirty="0" err="1" smtClean="0"/>
              <a:t>and</a:t>
            </a:r>
            <a:r>
              <a:rPr lang="nl-NL" sz="3000" dirty="0" smtClean="0"/>
              <a:t> </a:t>
            </a:r>
            <a:r>
              <a:rPr lang="nl-NL" sz="3000" dirty="0" err="1" smtClean="0"/>
              <a:t>Process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238500"/>
            <a:ext cx="5113337" cy="1846684"/>
          </a:xfrm>
        </p:spPr>
        <p:txBody>
          <a:bodyPr>
            <a:noAutofit/>
          </a:bodyPr>
          <a:lstStyle/>
          <a:p>
            <a:r>
              <a:rPr lang="nl-NL" dirty="0" smtClean="0"/>
              <a:t>TU/e, </a:t>
            </a:r>
            <a:r>
              <a:rPr lang="en-US" dirty="0"/>
              <a:t>Exodus, </a:t>
            </a:r>
            <a:r>
              <a:rPr lang="en-US" dirty="0" err="1" smtClean="0"/>
              <a:t>Hasso</a:t>
            </a:r>
            <a:r>
              <a:rPr lang="en-US" dirty="0" smtClean="0"/>
              <a:t> </a:t>
            </a:r>
            <a:r>
              <a:rPr lang="en-US" dirty="0" err="1"/>
              <a:t>Plattner</a:t>
            </a:r>
            <a:r>
              <a:rPr lang="en-US" dirty="0"/>
              <a:t> </a:t>
            </a:r>
            <a:r>
              <a:rPr lang="en-US" dirty="0" err="1"/>
              <a:t>Institut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IBM Zurich Research Lab, </a:t>
            </a:r>
          </a:p>
          <a:p>
            <a:r>
              <a:rPr lang="en-US" dirty="0" smtClean="0"/>
              <a:t>Jan </a:t>
            </a:r>
            <a:r>
              <a:rPr lang="en-US" dirty="0"/>
              <a:t>de </a:t>
            </a:r>
            <a:r>
              <a:rPr lang="en-US" dirty="0" smtClean="0"/>
              <a:t>Rijk Logistics, </a:t>
            </a:r>
            <a:r>
              <a:rPr lang="en-US" dirty="0" err="1" smtClean="0"/>
              <a:t>Portbase</a:t>
            </a:r>
            <a:r>
              <a:rPr lang="en-US" dirty="0"/>
              <a:t>, PTV, </a:t>
            </a:r>
            <a:r>
              <a:rPr lang="en-US" dirty="0" err="1" smtClean="0"/>
              <a:t>TransVer</a:t>
            </a:r>
            <a:r>
              <a:rPr lang="en-US" dirty="0" smtClean="0"/>
              <a:t>, </a:t>
            </a:r>
            <a:r>
              <a:rPr lang="en-US" dirty="0" err="1" smtClean="0"/>
              <a:t>Wirtschaftsuniversität</a:t>
            </a:r>
            <a:r>
              <a:rPr lang="en-US" dirty="0" smtClean="0"/>
              <a:t> Wien</a:t>
            </a:r>
          </a:p>
          <a:p>
            <a:endParaRPr lang="nl-NL" dirty="0"/>
          </a:p>
          <a:p>
            <a:r>
              <a:rPr lang="nl-NL" dirty="0" err="1" smtClean="0"/>
              <a:t>Kuehne+Nagel</a:t>
            </a:r>
            <a:r>
              <a:rPr lang="nl-NL" dirty="0" smtClean="0"/>
              <a:t>, </a:t>
            </a:r>
            <a:r>
              <a:rPr lang="nl-NL" dirty="0" err="1" smtClean="0"/>
              <a:t>viaDonau</a:t>
            </a:r>
            <a:r>
              <a:rPr lang="nl-NL" dirty="0" smtClean="0"/>
              <a:t>, TomTom, DHL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899592" y="2852936"/>
            <a:ext cx="7128792" cy="1872208"/>
            <a:chOff x="899592" y="2852936"/>
            <a:chExt cx="7128792" cy="1872208"/>
          </a:xfrm>
        </p:grpSpPr>
        <p:sp>
          <p:nvSpPr>
            <p:cNvPr id="6" name="Right Arrow 5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initial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idea</a:t>
              </a:r>
              <a:r>
                <a:rPr lang="nl-NL" dirty="0" smtClean="0">
                  <a:solidFill>
                    <a:schemeClr val="tx1"/>
                  </a:solidFill>
                </a:rPr>
                <a:t>,</a:t>
              </a:r>
            </a:p>
            <a:p>
              <a:r>
                <a:rPr lang="nl-NL" dirty="0" err="1" smtClean="0">
                  <a:solidFill>
                    <a:schemeClr val="tx1"/>
                  </a:solidFill>
                </a:rPr>
                <a:t>core</a:t>
              </a:r>
              <a:r>
                <a:rPr lang="nl-NL" dirty="0" smtClean="0">
                  <a:solidFill>
                    <a:schemeClr val="tx1"/>
                  </a:solidFill>
                </a:rPr>
                <a:t> consortium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refine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idea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refine</a:t>
              </a:r>
              <a:r>
                <a:rPr lang="nl-NL" dirty="0" smtClean="0">
                  <a:solidFill>
                    <a:schemeClr val="tx1"/>
                  </a:solidFill>
                </a:rPr>
                <a:t> consortium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write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proposal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0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idea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the ‘</a:t>
            </a:r>
            <a:r>
              <a:rPr lang="nl-NL" dirty="0" err="1" smtClean="0"/>
              <a:t>core</a:t>
            </a:r>
            <a:r>
              <a:rPr lang="nl-NL" dirty="0" smtClean="0"/>
              <a:t> consortium’</a:t>
            </a:r>
          </a:p>
          <a:p>
            <a:r>
              <a:rPr lang="nl-NL" dirty="0" err="1"/>
              <a:t>W</a:t>
            </a:r>
            <a:r>
              <a:rPr lang="nl-NL" dirty="0" err="1" smtClean="0"/>
              <a:t>ho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like</a:t>
            </a:r>
            <a:r>
              <a:rPr lang="nl-NL" dirty="0" smtClean="0"/>
              <a:t>?</a:t>
            </a:r>
          </a:p>
          <a:p>
            <a:r>
              <a:rPr lang="nl-NL" dirty="0" err="1"/>
              <a:t>W</a:t>
            </a:r>
            <a:r>
              <a:rPr lang="nl-NL" dirty="0" err="1" smtClean="0"/>
              <a:t>hat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on </a:t>
            </a:r>
            <a:r>
              <a:rPr lang="nl-NL" dirty="0" err="1" smtClean="0"/>
              <a:t>together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65607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6" name="Right Arrow 5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0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Elaborating</a:t>
            </a:r>
            <a:r>
              <a:rPr lang="nl-NL" dirty="0" smtClean="0"/>
              <a:t> on the </a:t>
            </a:r>
            <a:r>
              <a:rPr lang="nl-NL" dirty="0" err="1" smtClean="0"/>
              <a:t>idea</a:t>
            </a:r>
            <a:r>
              <a:rPr lang="nl-NL" dirty="0" smtClean="0"/>
              <a:t>:</a:t>
            </a:r>
          </a:p>
          <a:p>
            <a:r>
              <a:rPr lang="nl-NL" dirty="0" smtClean="0"/>
              <a:t>How does </a:t>
            </a:r>
            <a:r>
              <a:rPr lang="nl-NL" dirty="0" err="1" smtClean="0"/>
              <a:t>it</a:t>
            </a:r>
            <a:r>
              <a:rPr lang="nl-NL" dirty="0" smtClean="0"/>
              <a:t> fit </a:t>
            </a:r>
            <a:r>
              <a:rPr lang="nl-NL" dirty="0" err="1" smtClean="0"/>
              <a:t>with</a:t>
            </a:r>
            <a:r>
              <a:rPr lang="nl-NL" dirty="0" smtClean="0"/>
              <a:t> the FP?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11</a:t>
            </a:fld>
            <a:endParaRPr lang="nl-NL" dirty="0"/>
          </a:p>
        </p:txBody>
      </p:sp>
      <p:grpSp>
        <p:nvGrpSpPr>
          <p:cNvPr id="7" name="Group 6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8" name="Right Arrow 7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99905"/>
            <a:ext cx="2664296" cy="414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4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Elaborating</a:t>
            </a:r>
            <a:r>
              <a:rPr lang="nl-NL" dirty="0" smtClean="0"/>
              <a:t> on the </a:t>
            </a:r>
            <a:r>
              <a:rPr lang="nl-NL" dirty="0" err="1" smtClean="0"/>
              <a:t>idea</a:t>
            </a:r>
            <a:r>
              <a:rPr lang="nl-NL" dirty="0" smtClean="0"/>
              <a:t>:</a:t>
            </a:r>
          </a:p>
          <a:p>
            <a:r>
              <a:rPr lang="nl-NL" dirty="0" smtClean="0"/>
              <a:t>How does </a:t>
            </a:r>
            <a:r>
              <a:rPr lang="nl-NL" dirty="0" err="1" smtClean="0"/>
              <a:t>it</a:t>
            </a:r>
            <a:r>
              <a:rPr lang="nl-NL" dirty="0" smtClean="0"/>
              <a:t> fit </a:t>
            </a:r>
            <a:r>
              <a:rPr lang="nl-NL" dirty="0" err="1" smtClean="0"/>
              <a:t>with</a:t>
            </a:r>
            <a:r>
              <a:rPr lang="nl-NL" dirty="0" smtClean="0"/>
              <a:t> the FP?</a:t>
            </a:r>
          </a:p>
          <a:p>
            <a:r>
              <a:rPr lang="nl-NL" dirty="0" smtClean="0"/>
              <a:t>Information </a:t>
            </a:r>
            <a:r>
              <a:rPr lang="nl-NL" dirty="0" err="1" smtClean="0"/>
              <a:t>from</a:t>
            </a:r>
            <a:r>
              <a:rPr lang="nl-NL" dirty="0" smtClean="0"/>
              <a:t>: </a:t>
            </a:r>
            <a:r>
              <a:rPr lang="nl-NL" dirty="0" err="1" smtClean="0"/>
              <a:t>Innovation</a:t>
            </a:r>
            <a:r>
              <a:rPr lang="nl-NL" dirty="0" smtClean="0"/>
              <a:t> Lab, NCP, EC</a:t>
            </a:r>
          </a:p>
          <a:p>
            <a:r>
              <a:rPr lang="nl-NL" dirty="0" smtClean="0"/>
              <a:t>Do a pre-</a:t>
            </a:r>
            <a:r>
              <a:rPr lang="nl-NL" dirty="0" err="1" smtClean="0"/>
              <a:t>proposal</a:t>
            </a:r>
            <a:r>
              <a:rPr lang="nl-NL" dirty="0" smtClean="0"/>
              <a:t>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12</a:t>
            </a:fld>
            <a:endParaRPr lang="nl-NL" dirty="0"/>
          </a:p>
        </p:txBody>
      </p:sp>
      <p:grpSp>
        <p:nvGrpSpPr>
          <p:cNvPr id="7" name="Group 6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8" name="Right Arrow 7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Expanding</a:t>
            </a:r>
            <a:r>
              <a:rPr lang="nl-NL" dirty="0" smtClean="0"/>
              <a:t> the consortium</a:t>
            </a:r>
          </a:p>
          <a:p>
            <a:pPr marL="0" indent="0">
              <a:buNone/>
            </a:pPr>
            <a:r>
              <a:rPr lang="nl-NL" dirty="0" err="1" smtClean="0"/>
              <a:t>Become</a:t>
            </a:r>
            <a:r>
              <a:rPr lang="nl-NL" dirty="0" smtClean="0"/>
              <a:t> a sales person:</a:t>
            </a:r>
          </a:p>
          <a:p>
            <a:r>
              <a:rPr lang="nl-NL" dirty="0" err="1"/>
              <a:t>D</a:t>
            </a:r>
            <a:r>
              <a:rPr lang="nl-NL" dirty="0" err="1" smtClean="0"/>
              <a:t>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shy</a:t>
            </a:r>
            <a:endParaRPr lang="nl-NL" dirty="0" smtClean="0"/>
          </a:p>
          <a:p>
            <a:r>
              <a:rPr lang="nl-NL" dirty="0" err="1"/>
              <a:t>D</a:t>
            </a:r>
            <a:r>
              <a:rPr lang="nl-NL" dirty="0" err="1" smtClean="0"/>
              <a:t>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modest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3396"/>
            <a:ext cx="2304256" cy="2987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7" name="Right Arrow 6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45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Expanding</a:t>
            </a:r>
            <a:r>
              <a:rPr lang="nl-NL" dirty="0" smtClean="0"/>
              <a:t> the consortium</a:t>
            </a:r>
          </a:p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nl-NL" dirty="0"/>
          </a:p>
          <a:p>
            <a:r>
              <a:rPr lang="nl-NL" dirty="0" smtClean="0"/>
              <a:t>Best of breed</a:t>
            </a:r>
          </a:p>
          <a:p>
            <a:r>
              <a:rPr lang="nl-NL" dirty="0" smtClean="0"/>
              <a:t>Past (European) performance</a:t>
            </a:r>
          </a:p>
          <a:p>
            <a:r>
              <a:rPr lang="nl-NL" dirty="0" smtClean="0"/>
              <a:t>The consortium has </a:t>
            </a:r>
            <a:r>
              <a:rPr lang="nl-NL" dirty="0" err="1" smtClean="0"/>
              <a:t>to</a:t>
            </a:r>
            <a:r>
              <a:rPr lang="nl-NL" dirty="0" smtClean="0"/>
              <a:t> form a </a:t>
            </a:r>
            <a:r>
              <a:rPr lang="nl-NL" dirty="0" err="1" smtClean="0"/>
              <a:t>logical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endParaRPr lang="nl-NL" dirty="0" smtClean="0"/>
          </a:p>
          <a:p>
            <a:r>
              <a:rPr lang="nl-NL" dirty="0" smtClean="0"/>
              <a:t>DON’T SETTLE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5122" name="Picture 2" descr="http://e2008.i-love-it.be/sites/default/files/u19/logo_ib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13176"/>
            <a:ext cx="24591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oogle.com/images?q=tbn:ANd9GcRhz5COSpTzTZmvvgJh8A9yid902OVxwKbXT6TGNINR_N_OLlPzx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13176"/>
            <a:ext cx="3705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9" name="Right Arrow 8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17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Expanding</a:t>
            </a:r>
            <a:r>
              <a:rPr lang="nl-NL" dirty="0" smtClean="0"/>
              <a:t> the consortium</a:t>
            </a:r>
          </a:p>
          <a:p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rules</a:t>
            </a:r>
            <a:endParaRPr lang="nl-NL" dirty="0"/>
          </a:p>
          <a:p>
            <a:r>
              <a:rPr lang="nl-NL" dirty="0" smtClean="0"/>
              <a:t>Best of breed</a:t>
            </a:r>
          </a:p>
          <a:p>
            <a:r>
              <a:rPr lang="nl-NL" dirty="0" smtClean="0"/>
              <a:t>Past (European) performance</a:t>
            </a:r>
          </a:p>
          <a:p>
            <a:r>
              <a:rPr lang="nl-NL" dirty="0" smtClean="0"/>
              <a:t>The consortium has </a:t>
            </a:r>
            <a:r>
              <a:rPr lang="nl-NL" dirty="0" err="1" smtClean="0"/>
              <a:t>to</a:t>
            </a:r>
            <a:r>
              <a:rPr lang="nl-NL" dirty="0" smtClean="0"/>
              <a:t> form a </a:t>
            </a:r>
            <a:r>
              <a:rPr lang="nl-NL" dirty="0" err="1" smtClean="0"/>
              <a:t>logical</a:t>
            </a:r>
            <a:r>
              <a:rPr lang="nl-NL" dirty="0" smtClean="0"/>
              <a:t> </a:t>
            </a:r>
            <a:r>
              <a:rPr lang="nl-NL" dirty="0" err="1" smtClean="0"/>
              <a:t>whole</a:t>
            </a:r>
            <a:endParaRPr lang="nl-NL" dirty="0" smtClean="0"/>
          </a:p>
          <a:p>
            <a:r>
              <a:rPr lang="nl-NL" dirty="0" smtClean="0"/>
              <a:t>DON’T SETTLE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49022"/>
            <a:ext cx="6480720" cy="21323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9" name="Right Arrow 8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0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Proposal</a:t>
            </a:r>
            <a:endParaRPr lang="nl-NL" dirty="0" smtClean="0"/>
          </a:p>
          <a:p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the </a:t>
            </a:r>
            <a:r>
              <a:rPr lang="nl-NL" dirty="0" err="1" smtClean="0"/>
              <a:t>idea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consortium are ready</a:t>
            </a:r>
          </a:p>
          <a:p>
            <a:r>
              <a:rPr lang="nl-NL" dirty="0" err="1" smtClean="0"/>
              <a:t>Mainly</a:t>
            </a:r>
            <a:endParaRPr lang="nl-NL" dirty="0" smtClean="0"/>
          </a:p>
          <a:p>
            <a:pPr lvl="1"/>
            <a:r>
              <a:rPr lang="nl-NL" dirty="0" smtClean="0"/>
              <a:t>WP </a:t>
            </a:r>
            <a:r>
              <a:rPr lang="nl-NL" dirty="0" err="1" smtClean="0"/>
              <a:t>Structure</a:t>
            </a:r>
            <a:endParaRPr lang="nl-NL" dirty="0" smtClean="0"/>
          </a:p>
          <a:p>
            <a:pPr lvl="1"/>
            <a:r>
              <a:rPr lang="nl-NL" dirty="0" smtClean="0"/>
              <a:t>Distribution of </a:t>
            </a:r>
            <a:r>
              <a:rPr lang="nl-NL" dirty="0" err="1" smtClean="0"/>
              <a:t>Work</a:t>
            </a:r>
            <a:endParaRPr lang="nl-NL" dirty="0" smtClean="0"/>
          </a:p>
          <a:p>
            <a:r>
              <a:rPr lang="nl-NL" dirty="0" err="1" smtClean="0"/>
              <a:t>Quite</a:t>
            </a:r>
            <a:r>
              <a:rPr lang="nl-NL" dirty="0" smtClean="0"/>
              <a:t> a </a:t>
            </a:r>
            <a:r>
              <a:rPr lang="nl-NL" dirty="0" err="1" smtClean="0"/>
              <a:t>puzzle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a lot of </a:t>
            </a:r>
            <a:r>
              <a:rPr lang="nl-NL" dirty="0" err="1" smtClean="0"/>
              <a:t>interaction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partners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16</a:t>
            </a:fld>
            <a:endParaRPr lang="nl-NL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23" name="Right Arrow 22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4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Proposal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Tools:</a:t>
            </a:r>
          </a:p>
          <a:p>
            <a:r>
              <a:rPr lang="nl-NL" dirty="0" smtClean="0"/>
              <a:t>Framework</a:t>
            </a:r>
          </a:p>
          <a:p>
            <a:r>
              <a:rPr lang="nl-NL" dirty="0" smtClean="0"/>
              <a:t>Template</a:t>
            </a:r>
          </a:p>
          <a:p>
            <a:r>
              <a:rPr lang="nl-NL" dirty="0" err="1" smtClean="0"/>
              <a:t>Previous</a:t>
            </a:r>
            <a:r>
              <a:rPr lang="nl-NL" dirty="0" smtClean="0"/>
              <a:t> (</a:t>
            </a:r>
            <a:r>
              <a:rPr lang="nl-NL" dirty="0" err="1" smtClean="0"/>
              <a:t>successful</a:t>
            </a:r>
            <a:r>
              <a:rPr lang="nl-NL" dirty="0" smtClean="0"/>
              <a:t>) </a:t>
            </a:r>
            <a:r>
              <a:rPr lang="nl-NL" dirty="0" err="1" smtClean="0"/>
              <a:t>proposals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32" y="3836883"/>
            <a:ext cx="3763888" cy="25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12" name="Right Arrow 11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2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Proposal</a:t>
            </a:r>
            <a:endParaRPr lang="en-US" dirty="0" smtClean="0"/>
          </a:p>
          <a:p>
            <a:pPr marL="0" indent="0">
              <a:buNone/>
            </a:pPr>
            <a:r>
              <a:rPr lang="nl-NL" dirty="0" smtClean="0"/>
              <a:t>Be a </a:t>
            </a:r>
            <a:r>
              <a:rPr lang="nl-NL" dirty="0" err="1" smtClean="0"/>
              <a:t>salesperson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modest</a:t>
            </a:r>
          </a:p>
          <a:p>
            <a:r>
              <a:rPr lang="nl-NL" dirty="0" smtClean="0"/>
              <a:t>Show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have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18</a:t>
            </a:fld>
            <a:endParaRPr lang="nl-NL" dirty="0"/>
          </a:p>
        </p:txBody>
      </p:sp>
      <p:grpSp>
        <p:nvGrpSpPr>
          <p:cNvPr id="22" name="Group 21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23" name="Right Arrow 22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7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The Project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Proposal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Involve</a:t>
            </a:r>
            <a:r>
              <a:rPr lang="nl-NL" dirty="0" smtClean="0"/>
              <a:t> partners on concrete </a:t>
            </a:r>
            <a:r>
              <a:rPr lang="nl-NL" dirty="0" err="1" smtClean="0"/>
              <a:t>identifiable</a:t>
            </a:r>
            <a:r>
              <a:rPr lang="nl-NL" dirty="0" smtClean="0"/>
              <a:t> </a:t>
            </a:r>
            <a:r>
              <a:rPr lang="nl-NL" dirty="0" err="1" smtClean="0"/>
              <a:t>parts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Work</a:t>
            </a:r>
            <a:r>
              <a:rPr lang="nl-NL" dirty="0" smtClean="0"/>
              <a:t> Package / </a:t>
            </a:r>
            <a:r>
              <a:rPr lang="nl-NL" dirty="0" err="1" smtClean="0"/>
              <a:t>Task</a:t>
            </a:r>
            <a:r>
              <a:rPr lang="nl-NL" dirty="0" smtClean="0"/>
              <a:t> </a:t>
            </a:r>
            <a:r>
              <a:rPr lang="nl-NL" dirty="0" err="1" smtClean="0"/>
              <a:t>descriptions</a:t>
            </a:r>
            <a:endParaRPr lang="nl-NL" dirty="0" smtClean="0"/>
          </a:p>
          <a:p>
            <a:r>
              <a:rPr lang="nl-NL" dirty="0" smtClean="0"/>
              <a:t>Partner </a:t>
            </a:r>
            <a:r>
              <a:rPr lang="nl-NL" dirty="0" err="1" smtClean="0"/>
              <a:t>descriptions</a:t>
            </a:r>
            <a:endParaRPr lang="nl-NL" dirty="0" smtClean="0"/>
          </a:p>
          <a:p>
            <a:r>
              <a:rPr lang="nl-NL" dirty="0" smtClean="0"/>
              <a:t>State of the Art</a:t>
            </a:r>
          </a:p>
          <a:p>
            <a:r>
              <a:rPr lang="nl-NL" dirty="0" smtClean="0"/>
              <a:t>Budget</a:t>
            </a:r>
          </a:p>
          <a:p>
            <a:pPr marL="0" indent="0">
              <a:buNone/>
            </a:pPr>
            <a:r>
              <a:rPr lang="nl-NL" dirty="0" err="1" smtClean="0"/>
              <a:t>You</a:t>
            </a:r>
            <a:r>
              <a:rPr lang="nl-NL" dirty="0" smtClean="0"/>
              <a:t> do the </a:t>
            </a:r>
            <a:r>
              <a:rPr lang="nl-NL" dirty="0" err="1" smtClean="0"/>
              <a:t>integrating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19</a:t>
            </a:fld>
            <a:endParaRPr lang="nl-NL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76256" y="476672"/>
            <a:ext cx="1656184" cy="434957"/>
            <a:chOff x="899592" y="2852936"/>
            <a:chExt cx="7128792" cy="1872208"/>
          </a:xfrm>
        </p:grpSpPr>
        <p:sp>
          <p:nvSpPr>
            <p:cNvPr id="12" name="Right Arrow 11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68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20</a:t>
            </a:fld>
            <a:endParaRPr lang="nl-NL" dirty="0"/>
          </a:p>
        </p:txBody>
      </p:sp>
      <p:grpSp>
        <p:nvGrpSpPr>
          <p:cNvPr id="10" name="Group 9"/>
          <p:cNvGrpSpPr/>
          <p:nvPr/>
        </p:nvGrpSpPr>
        <p:grpSpPr>
          <a:xfrm>
            <a:off x="899592" y="2852936"/>
            <a:ext cx="7128792" cy="1872208"/>
            <a:chOff x="899592" y="2852936"/>
            <a:chExt cx="7128792" cy="1872208"/>
          </a:xfrm>
        </p:grpSpPr>
        <p:sp>
          <p:nvSpPr>
            <p:cNvPr id="6" name="Right Arrow 5"/>
            <p:cNvSpPr/>
            <p:nvPr/>
          </p:nvSpPr>
          <p:spPr>
            <a:xfrm>
              <a:off x="899592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initial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idea</a:t>
              </a:r>
              <a:r>
                <a:rPr lang="nl-NL" dirty="0" smtClean="0">
                  <a:solidFill>
                    <a:schemeClr val="tx1"/>
                  </a:solidFill>
                </a:rPr>
                <a:t>,</a:t>
              </a:r>
            </a:p>
            <a:p>
              <a:r>
                <a:rPr lang="nl-NL" dirty="0" err="1" smtClean="0">
                  <a:solidFill>
                    <a:schemeClr val="tx1"/>
                  </a:solidFill>
                </a:rPr>
                <a:t>core</a:t>
              </a:r>
              <a:r>
                <a:rPr lang="nl-NL" dirty="0" smtClean="0">
                  <a:solidFill>
                    <a:schemeClr val="tx1"/>
                  </a:solidFill>
                </a:rPr>
                <a:t> consortium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347864" y="2852936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refine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idea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3347864" y="3789040"/>
              <a:ext cx="2232248" cy="936104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refine</a:t>
              </a:r>
              <a:r>
                <a:rPr lang="nl-NL" dirty="0" smtClean="0">
                  <a:solidFill>
                    <a:schemeClr val="tx1"/>
                  </a:solidFill>
                </a:rPr>
                <a:t> consortium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796136" y="2996952"/>
              <a:ext cx="2232248" cy="15841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l-NL" dirty="0" err="1" smtClean="0">
                  <a:solidFill>
                    <a:schemeClr val="tx1"/>
                  </a:solidFill>
                </a:rPr>
                <a:t>write</a:t>
              </a:r>
              <a:r>
                <a:rPr lang="nl-NL" dirty="0" smtClean="0">
                  <a:solidFill>
                    <a:schemeClr val="tx1"/>
                  </a:solidFill>
                </a:rPr>
                <a:t> </a:t>
              </a:r>
              <a:r>
                <a:rPr lang="nl-NL" dirty="0" err="1" smtClean="0">
                  <a:solidFill>
                    <a:schemeClr val="tx1"/>
                  </a:solidFill>
                </a:rPr>
                <a:t>proposal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20936" y="1916832"/>
            <a:ext cx="8078276" cy="4350097"/>
            <a:chOff x="420936" y="1916832"/>
            <a:chExt cx="8078276" cy="43500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27584" y="2420888"/>
              <a:ext cx="0" cy="2952328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203848" y="2420888"/>
              <a:ext cx="0" cy="2952328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690220" y="2420888"/>
              <a:ext cx="0" cy="2952328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72400" y="2420888"/>
              <a:ext cx="0" cy="2952328"/>
            </a:xfrm>
            <a:prstGeom prst="line">
              <a:avLst/>
            </a:prstGeom>
            <a:ln w="28575">
              <a:solidFill>
                <a:schemeClr val="accent6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58968" y="1916832"/>
              <a:ext cx="640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 = 0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79380" y="1916832"/>
              <a:ext cx="826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 – 2M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0936" y="1916832"/>
              <a:ext cx="826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 – 6M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97091" y="1916832"/>
              <a:ext cx="826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t – 5M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3928" y="5805264"/>
              <a:ext cx="868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3MM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9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Project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8438"/>
            <a:ext cx="609600" cy="187325"/>
          </a:xfrm>
        </p:spPr>
        <p:txBody>
          <a:bodyPr/>
          <a:lstStyle/>
          <a:p>
            <a:fld id="{111D5665-E9DA-41C1-BC4E-CAB44549960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58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orld-geographics.com/cfg/public/_lib/img/maps/world/world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" y="1556792"/>
            <a:ext cx="9108504" cy="45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>
                <a:solidFill>
                  <a:srgbClr val="FFFFFF"/>
                </a:solidFill>
              </a:rPr>
              <a:pPr/>
              <a:t>3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www.onsitestorage.com/40%27%20Container%20Blu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04" y="2996952"/>
            <a:ext cx="676309" cy="4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>
            <a:off x="3429089" y="2479040"/>
            <a:ext cx="3789394" cy="1717635"/>
          </a:xfrm>
          <a:custGeom>
            <a:avLst/>
            <a:gdLst>
              <a:gd name="connsiteX0" fmla="*/ 3774351 w 3789394"/>
              <a:gd name="connsiteY0" fmla="*/ 731520 h 1717635"/>
              <a:gd name="connsiteX1" fmla="*/ 3439071 w 3789394"/>
              <a:gd name="connsiteY1" fmla="*/ 1717040 h 1717635"/>
              <a:gd name="connsiteX2" fmla="*/ 1417231 w 3789394"/>
              <a:gd name="connsiteY2" fmla="*/ 609600 h 1717635"/>
              <a:gd name="connsiteX3" fmla="*/ 15151 w 3789394"/>
              <a:gd name="connsiteY3" fmla="*/ 619760 h 1717635"/>
              <a:gd name="connsiteX4" fmla="*/ 797471 w 3789394"/>
              <a:gd name="connsiteY4" fmla="*/ 0 h 17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9394" h="1717635">
                <a:moveTo>
                  <a:pt x="3774351" y="731520"/>
                </a:moveTo>
                <a:cubicBezTo>
                  <a:pt x="3803137" y="1234440"/>
                  <a:pt x="3831924" y="1737360"/>
                  <a:pt x="3439071" y="1717040"/>
                </a:cubicBezTo>
                <a:cubicBezTo>
                  <a:pt x="3046218" y="1696720"/>
                  <a:pt x="1987884" y="792480"/>
                  <a:pt x="1417231" y="609600"/>
                </a:cubicBezTo>
                <a:cubicBezTo>
                  <a:pt x="846578" y="426720"/>
                  <a:pt x="118444" y="721360"/>
                  <a:pt x="15151" y="619760"/>
                </a:cubicBezTo>
                <a:cubicBezTo>
                  <a:pt x="-88142" y="518160"/>
                  <a:pt x="354664" y="259080"/>
                  <a:pt x="7974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0066CC"/>
              </a:solidFill>
            </a:endParaRPr>
          </a:p>
        </p:txBody>
      </p: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4226560" y="2479040"/>
            <a:ext cx="313833" cy="225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colourbox.com/preview/2461999-290237-isolated-container-ship-over-whit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6812" y="3656615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ansit-logistics.com/yahoo_site_admin/assets/images/train.46100238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06" y="1752600"/>
            <a:ext cx="993654" cy="6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540393" y="2501582"/>
            <a:ext cx="88757" cy="582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t2.gstatic.com/images?q=tbn:ANd9GcTvlW2lWwXuk_skCwG3a_M_Ue2N71UKzz_zCY6FOaxe2slQiUVJm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9150" y="2209614"/>
            <a:ext cx="900100" cy="4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38" y="2337346"/>
            <a:ext cx="11323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38" y="3075859"/>
            <a:ext cx="994368" cy="7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5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>
                <a:solidFill>
                  <a:srgbClr val="FFFFFF"/>
                </a:solidFill>
              </a:rPr>
              <a:pPr/>
              <a:t>4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3074" name="Picture 2" descr="http://upload.wikimedia.org/wikipedia/commons/9/99/Europe_blank_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/>
          <a:stretch/>
        </p:blipFill>
        <p:spPr bwMode="auto">
          <a:xfrm>
            <a:off x="2200275" y="1412776"/>
            <a:ext cx="49193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3923928" y="4077072"/>
            <a:ext cx="1080120" cy="7200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t2.gstatic.com/images?q=tbn:ANd9GcTvlW2lWwXuk_skCwG3a_M_Ue2N71UKzz_zCY6FOaxe2slQiUVJ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3938" y="3542533"/>
            <a:ext cx="900100" cy="4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3836276" y="4149080"/>
            <a:ext cx="79283" cy="17067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://www.deminiaturenwinkel.nl/images/NZG_844_02_mercedes_actro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13076"/>
            <a:ext cx="453629" cy="3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912396" y="4025460"/>
            <a:ext cx="747788" cy="418187"/>
            <a:chOff x="4322072" y="4395702"/>
            <a:chExt cx="747788" cy="418187"/>
          </a:xfrm>
        </p:grpSpPr>
        <p:pic>
          <p:nvPicPr>
            <p:cNvPr id="17" name="Picture 2" descr="http://www.onsitestorage.com/40%27%20Container%20Blu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551" y="4395702"/>
              <a:ext cx="676309" cy="418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4322072" y="4631827"/>
              <a:ext cx="45719" cy="4571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endParaRPr lang="en-US" dirty="0" err="1" smtClean="0">
                <a:solidFill>
                  <a:srgbClr val="10107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57400" y="1412776"/>
            <a:ext cx="1447800" cy="11018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Example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Empty </a:t>
            </a:r>
            <a:r>
              <a:rPr lang="nl-NL" dirty="0" err="1" smtClean="0"/>
              <a:t>miles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1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orld-geographics.com/cfg/public/_lib/img/maps/world/world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" y="1556792"/>
            <a:ext cx="9108504" cy="45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>
                <a:solidFill>
                  <a:srgbClr val="FFFFFF"/>
                </a:solidFill>
              </a:rPr>
              <a:pPr/>
              <a:t>5</a:t>
            </a:fld>
            <a:endParaRPr lang="nl-NL" dirty="0">
              <a:solidFill>
                <a:srgbClr val="FFFFFF"/>
              </a:solidFill>
            </a:endParaRPr>
          </a:p>
        </p:txBody>
      </p:sp>
      <p:pic>
        <p:nvPicPr>
          <p:cNvPr id="2050" name="Picture 2" descr="http://www.onsitestorage.com/40%27%20Container%20Blu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04" y="2996952"/>
            <a:ext cx="676309" cy="41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/>
          <p:nvPr/>
        </p:nvSpPr>
        <p:spPr>
          <a:xfrm>
            <a:off x="3429089" y="2479040"/>
            <a:ext cx="3789394" cy="1717635"/>
          </a:xfrm>
          <a:custGeom>
            <a:avLst/>
            <a:gdLst>
              <a:gd name="connsiteX0" fmla="*/ 3774351 w 3789394"/>
              <a:gd name="connsiteY0" fmla="*/ 731520 h 1717635"/>
              <a:gd name="connsiteX1" fmla="*/ 3439071 w 3789394"/>
              <a:gd name="connsiteY1" fmla="*/ 1717040 h 1717635"/>
              <a:gd name="connsiteX2" fmla="*/ 1417231 w 3789394"/>
              <a:gd name="connsiteY2" fmla="*/ 609600 h 1717635"/>
              <a:gd name="connsiteX3" fmla="*/ 15151 w 3789394"/>
              <a:gd name="connsiteY3" fmla="*/ 619760 h 1717635"/>
              <a:gd name="connsiteX4" fmla="*/ 797471 w 3789394"/>
              <a:gd name="connsiteY4" fmla="*/ 0 h 1717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9394" h="1717635">
                <a:moveTo>
                  <a:pt x="3774351" y="731520"/>
                </a:moveTo>
                <a:cubicBezTo>
                  <a:pt x="3803137" y="1234440"/>
                  <a:pt x="3831924" y="1737360"/>
                  <a:pt x="3439071" y="1717040"/>
                </a:cubicBezTo>
                <a:cubicBezTo>
                  <a:pt x="3046218" y="1696720"/>
                  <a:pt x="1987884" y="792480"/>
                  <a:pt x="1417231" y="609600"/>
                </a:cubicBezTo>
                <a:cubicBezTo>
                  <a:pt x="846578" y="426720"/>
                  <a:pt x="118444" y="721360"/>
                  <a:pt x="15151" y="619760"/>
                </a:cubicBezTo>
                <a:cubicBezTo>
                  <a:pt x="-88142" y="518160"/>
                  <a:pt x="354664" y="259080"/>
                  <a:pt x="79747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>
              <a:solidFill>
                <a:srgbClr val="0066CC"/>
              </a:solidFill>
            </a:endParaRPr>
          </a:p>
        </p:txBody>
      </p:sp>
      <p:cxnSp>
        <p:nvCxnSpPr>
          <p:cNvPr id="18" name="Straight Connector 17"/>
          <p:cNvCxnSpPr>
            <a:stCxn id="16" idx="4"/>
          </p:cNvCxnSpPr>
          <p:nvPr/>
        </p:nvCxnSpPr>
        <p:spPr>
          <a:xfrm>
            <a:off x="4226560" y="2479040"/>
            <a:ext cx="313833" cy="2254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www.colourbox.com/preview/2461999-290237-isolated-container-ship-over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26812" y="3656615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ansit-logistics.com/yahoo_site_admin/assets/images/train.46100238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06" y="1752600"/>
            <a:ext cx="993654" cy="69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540393" y="2501582"/>
            <a:ext cx="88757" cy="5826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://t2.gstatic.com/images?q=tbn:ANd9GcTvlW2lWwXuk_skCwG3a_M_Ue2N71UKzz_zCY6FOaxe2slQiUVJm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9150" y="2209614"/>
            <a:ext cx="900100" cy="4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01" y="2354695"/>
            <a:ext cx="11323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17" y="3042251"/>
            <a:ext cx="994368" cy="7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12" descr="http://t0.gstatic.com/images?q=tbn:ANd9GcS2Z-p_zXkIBXovIpg09yajPe3B8F2dhwj_3S9ExLVRwLrvqUavS6BA7s-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8" descr="http://www.freshfruitportal.com/wp-content/uploads/2012/02/Jakarta-Port-1-300x28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1323679" cy="124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http://c.tadst.com/gfx/600x400/admin-proff-day.jpg?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1542820" cy="10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http://sporennet.nl/admin/images/uploads/2012/seinstoring-uur-minder-treinen-tussen-arnhem-en-nijmegen-artike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2159000" cy="12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http://newsimg.bbc.co.uk/media/images/39539000/jpg/_39539998_train1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3357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20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9/99/Europe_blank_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/>
          <a:stretch/>
        </p:blipFill>
        <p:spPr bwMode="auto">
          <a:xfrm>
            <a:off x="2200275" y="1412776"/>
            <a:ext cx="491931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11188" y="1600200"/>
            <a:ext cx="7994650" cy="468630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 smtClean="0"/>
              <a:t>Example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dirty="0" smtClean="0"/>
              <a:t>Multi-</a:t>
            </a:r>
            <a:r>
              <a:rPr lang="nl-NL" dirty="0" err="1" smtClean="0"/>
              <a:t>modality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6</a:t>
            </a:fld>
            <a:endParaRPr lang="nl-NL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23928" y="4077072"/>
            <a:ext cx="1080120" cy="7200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t2.gstatic.com/images?q=tbn:ANd9GcTvlW2lWwXuk_skCwG3a_M_Ue2N71UKzz_zCY6FOaxe2slQiUVJm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3938" y="3542533"/>
            <a:ext cx="900100" cy="48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857250" y="4152900"/>
            <a:ext cx="3076575" cy="2190750"/>
          </a:xfrm>
          <a:custGeom>
            <a:avLst/>
            <a:gdLst>
              <a:gd name="connsiteX0" fmla="*/ 3076575 w 3076575"/>
              <a:gd name="connsiteY0" fmla="*/ 0 h 2190750"/>
              <a:gd name="connsiteX1" fmla="*/ 971550 w 3076575"/>
              <a:gd name="connsiteY1" fmla="*/ 942975 h 2190750"/>
              <a:gd name="connsiteX2" fmla="*/ 0 w 3076575"/>
              <a:gd name="connsiteY2" fmla="*/ 2190750 h 219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575" h="2190750">
                <a:moveTo>
                  <a:pt x="3076575" y="0"/>
                </a:moveTo>
                <a:cubicBezTo>
                  <a:pt x="2280443" y="288925"/>
                  <a:pt x="1484312" y="577850"/>
                  <a:pt x="971550" y="942975"/>
                </a:cubicBezTo>
                <a:cubicBezTo>
                  <a:pt x="458787" y="1308100"/>
                  <a:pt x="57150" y="1982788"/>
                  <a:pt x="0" y="21907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7134" y="2571852"/>
            <a:ext cx="3364409" cy="3377218"/>
            <a:chOff x="683568" y="1484784"/>
            <a:chExt cx="3364409" cy="3377218"/>
          </a:xfrm>
        </p:grpSpPr>
        <p:pic>
          <p:nvPicPr>
            <p:cNvPr id="4098" name="Picture 2" descr="http://fellowshipofminds.files.wordpress.com/2011/10/traffic_ja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5841" y="3555456"/>
              <a:ext cx="1633842" cy="1306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logistiek.nl/wosimages/16306_237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512778"/>
              <a:ext cx="1797819" cy="142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images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742"/>
            <a:stretch/>
          </p:blipFill>
          <p:spPr>
            <a:xfrm>
              <a:off x="2267744" y="1484784"/>
              <a:ext cx="1780233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8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4"/>
          <a:stretch/>
        </p:blipFill>
        <p:spPr bwMode="auto">
          <a:xfrm>
            <a:off x="1763688" y="1797199"/>
            <a:ext cx="4624784" cy="339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Project </a:t>
            </a:r>
            <a:r>
              <a:rPr lang="nl-NL" dirty="0" err="1" smtClean="0"/>
              <a:t>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D5665-E9DA-41C1-BC4E-CAB44549960C}" type="slidenum">
              <a:rPr lang="nl-NL" smtClean="0"/>
              <a:pPr/>
              <a:t>7</a:t>
            </a:fld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1845221" y="2771403"/>
            <a:ext cx="4382963" cy="408350"/>
            <a:chOff x="1864271" y="2689870"/>
            <a:chExt cx="5120034" cy="504056"/>
          </a:xfrm>
        </p:grpSpPr>
        <p:sp>
          <p:nvSpPr>
            <p:cNvPr id="14" name="Rectangle 13"/>
            <p:cNvSpPr/>
            <p:nvPr/>
          </p:nvSpPr>
          <p:spPr>
            <a:xfrm>
              <a:off x="1864271" y="2689870"/>
              <a:ext cx="2520280" cy="5040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>
                  <a:solidFill>
                    <a:schemeClr val="tx1"/>
                  </a:solidFill>
                </a:rPr>
                <a:t>Real-time planning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64025" y="2689870"/>
              <a:ext cx="2520280" cy="5040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>
                  <a:solidFill>
                    <a:schemeClr val="tx1"/>
                  </a:solidFill>
                </a:rPr>
                <a:t>Real-time control</a:t>
              </a:r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845221" y="3454465"/>
            <a:ext cx="4382963" cy="408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Real-time </a:t>
            </a:r>
            <a:r>
              <a:rPr lang="nl-NL" dirty="0" smtClean="0">
                <a:solidFill>
                  <a:schemeClr val="tx1"/>
                </a:solidFill>
              </a:rPr>
              <a:t>information </a:t>
            </a:r>
            <a:r>
              <a:rPr lang="nl-NL" dirty="0" err="1" smtClean="0">
                <a:solidFill>
                  <a:schemeClr val="tx1"/>
                </a:solidFill>
              </a:rPr>
              <a:t>aggregation</a:t>
            </a:r>
            <a:endParaRPr 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The </a:t>
            </a:r>
            <a:r>
              <a:rPr lang="nl-NL" dirty="0" err="1" smtClean="0"/>
              <a:t>Process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548438"/>
            <a:ext cx="609600" cy="187325"/>
          </a:xfrm>
        </p:spPr>
        <p:txBody>
          <a:bodyPr/>
          <a:lstStyle/>
          <a:p>
            <a:fld id="{111D5665-E9DA-41C1-BC4E-CAB44549960C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2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 standard blue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standard blue</Template>
  <TotalTime>7710</TotalTime>
  <Words>455</Words>
  <Application>Microsoft Office PowerPoint</Application>
  <PresentationFormat>On-screen Show (4:3)</PresentationFormat>
  <Paragraphs>136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TUe standard blue</vt:lpstr>
      <vt:lpstr>Blue photo</vt:lpstr>
      <vt:lpstr>Blue bullets</vt:lpstr>
      <vt:lpstr>GET Service Project and Process</vt:lpstr>
      <vt:lpstr>Agenda</vt:lpstr>
      <vt:lpstr>The Project</vt:lpstr>
      <vt:lpstr>The Project</vt:lpstr>
      <vt:lpstr>The Project</vt:lpstr>
      <vt:lpstr>The Project</vt:lpstr>
      <vt:lpstr>The Project</vt:lpstr>
      <vt:lpstr>Project Structure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  <vt:lpstr>The Process</vt:lpstr>
    </vt:vector>
  </TitlesOfParts>
  <Company>TU/e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 in Purchasing</dc:title>
  <dc:creator>TM</dc:creator>
  <dc:description>Design by Volle Kracht_x000d_
Template by Orange Pepper BV_x000d_
Copyright 2008</dc:description>
  <cp:lastModifiedBy>IE&amp;IS</cp:lastModifiedBy>
  <cp:revision>761</cp:revision>
  <dcterms:created xsi:type="dcterms:W3CDTF">2010-09-30T07:21:39Z</dcterms:created>
  <dcterms:modified xsi:type="dcterms:W3CDTF">2014-01-07T15:20:19Z</dcterms:modified>
</cp:coreProperties>
</file>